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endParaRPr kumimoji="0" lang="en-US"/>
          </a:p>
        </p:txBody>
      </p:sp>
      <p:sp>
        <p:nvSpPr>
          <p:cNvPr id="30" name="Date Placeholder 29"/>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3/7/2014</a:t>
            </a:fld>
            <a:endParaRPr lang="en-US"/>
          </a:p>
        </p:txBody>
      </p:sp>
      <p:sp>
        <p:nvSpPr>
          <p:cNvPr id="19" name="Footer Placeholder 18"/>
          <p:cNvSpPr>
            <a:spLocks noGrp="1"/>
          </p:cNvSpPr>
          <p:nvPr>
            <p:ph type="ftr" sz="quarter" idx="11"/>
          </p:nvPr>
        </p:nvSpPr>
        <p:spPr/>
        <p:txBody>
          <a:bodyPr/>
          <a:lstStyle/>
          <a:p>
            <a:endParaRPr kumimoji="0" lang="en-US"/>
          </a:p>
        </p:txBody>
      </p:sp>
      <p:sp>
        <p:nvSpPr>
          <p:cNvPr id="27" name="Slide Number Placeholder 26"/>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Vertical Text Placeholder 2"/>
          <p:cNvSpPr>
            <a:spLocks noGrp="1"/>
          </p:cNvSpPr>
          <p:nvPr>
            <p:ph type="body" orient="vert" idx="1"/>
          </p:nvPr>
        </p:nvSpPr>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3/7/2014</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3/7/2014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endParaRPr kumimoji="0" lang="en-US"/>
          </a:p>
        </p:txBody>
      </p:sp>
      <p:sp>
        <p:nvSpPr>
          <p:cNvPr id="3" name="Content Placeholder 2"/>
          <p:cNvSpPr>
            <a:spLocks noGrp="1"/>
          </p:cNvSpPr>
          <p:nvPr>
            <p:ph idx="1"/>
          </p:nvPr>
        </p:nvSpPr>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3/7/2014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3/7/2014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5" name="Date Placeholder 4"/>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3/7/2014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endParaRPr kumimoji="0" lang="en-US"/>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endParaRPr kumimoji="0" lang="en-US"/>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7" name="Date Placeholder 6"/>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3/7/2014</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endParaRPr kumimoji="0" lang="en-US"/>
          </a:p>
        </p:txBody>
      </p:sp>
      <p:sp>
        <p:nvSpPr>
          <p:cNvPr id="7" name="Date Placeholder 6"/>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3/7/2014</a:t>
            </a:fld>
            <a:endParaRPr lang="en-US"/>
          </a:p>
        </p:txBody>
      </p:sp>
      <p:sp>
        <p:nvSpPr>
          <p:cNvPr id="8" name="Slide Number Placeholder 7"/>
          <p:cNvSpPr>
            <a:spLocks noGrp="1"/>
          </p:cNvSpPr>
          <p:nvPr>
            <p:ph type="sldNum" sz="quarter" idx="11"/>
          </p:nvPr>
        </p:nvSpPr>
        <p:spPr/>
        <p:txBody>
          <a:bodyPr/>
          <a:lstStyle/>
          <a:p>
            <a:fld id="{2AA957AF-53C0-420B-9C2D-77DB1416566C}" type="slidenum">
              <a:rPr kumimoji="0" lang="en-US" smtClean="0"/>
              <a:pPr/>
              <a:t>‹#›</a:t>
            </a:fld>
            <a:endParaRPr kumimoji="0" lang="en-US"/>
          </a:p>
        </p:txBody>
      </p:sp>
      <p:sp>
        <p:nvSpPr>
          <p:cNvPr id="9" name="Footer Placeholder 8"/>
          <p:cNvSpPr>
            <a:spLocks noGrp="1"/>
          </p:cNvSpPr>
          <p:nvPr>
            <p:ph type="ftr" sz="quarter" idx="12"/>
          </p:nvPr>
        </p:nvSpPr>
        <p:spPr/>
        <p:txBody>
          <a:bodyPr/>
          <a:lstStyle/>
          <a:p>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3/7/2014</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endParaRPr kumimoji="0" lang="en-US"/>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5" name="Date Placeholder 4"/>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3/7/2014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a:xfrm>
            <a:off x="8156448" y="6422064"/>
            <a:ext cx="762000" cy="365125"/>
          </a:xfrm>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endParaRPr kumimoji="0" lang="en-US"/>
          </a:p>
        </p:txBody>
      </p:sp>
      <p:sp>
        <p:nvSpPr>
          <p:cNvPr id="5" name="Date Placeholder 4"/>
          <p:cNvSpPr>
            <a:spLocks noGrp="1"/>
          </p:cNvSpPr>
          <p:nvPr>
            <p:ph type="dt" sz="half" idx="10"/>
          </p:nvPr>
        </p:nvSpPr>
        <p:spPr>
          <a:xfrm>
            <a:off x="457200" y="6422064"/>
            <a:ext cx="2133600" cy="365125"/>
          </a:xfrm>
        </p:spPr>
        <p:txBody>
          <a:bodyPr/>
          <a:lstStyle/>
          <a:p>
            <a:pPr eaLnBrk="1" latinLnBrk="0" hangingPunct="1"/>
            <a:fld id="{E637BB6B-EE1B-48FB-8575-0D55C373DE88}" type="datetimeFigureOut">
              <a:rPr lang="en-US" smtClean="0"/>
              <a:pPr eaLnBrk="1" latinLnBrk="0" hangingPunct="1"/>
              <a:t>3/7/2014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eaLnBrk="1" latinLnBrk="0" hangingPunct="1"/>
            <a:fld id="{E637BB6B-EE1B-48FB-8575-0D55C373DE88}" type="datetimeFigureOut">
              <a:rPr lang="en-US" smtClean="0"/>
              <a:pPr eaLnBrk="1" latinLnBrk="0" hangingPunct="1"/>
              <a:t>3/7/2014</a:t>
            </a:fld>
            <a:endParaRPr lang="en-US" sz="1000">
              <a:solidFill>
                <a:schemeClr val="tx2">
                  <a:shade val="50000"/>
                </a:schemeClr>
              </a:solidFill>
            </a:endParaRPr>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lgn="ctr" eaLnBrk="1" latinLnBrk="0" hangingPunct="1"/>
            <a:endParaRPr kumimoji="0" lang="en-US" sz="1000" dirty="0">
              <a:solidFill>
                <a:schemeClr val="tx2">
                  <a:shade val="50000"/>
                </a:schemeClr>
              </a:solidFill>
            </a:endParaRPr>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AA957AF-53C0-420B-9C2D-77DB1416566C}" type="slidenum">
              <a:rPr kumimoji="0" lang="en-US" smtClean="0"/>
              <a:pPr/>
              <a:t>‹#›</a:t>
            </a:fld>
            <a:endParaRPr kumimoji="0" lang="en-US" sz="1000" dirty="0">
              <a:solidFill>
                <a:schemeClr val="tx2">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9691" y="3341611"/>
            <a:ext cx="7329633" cy="230124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7200" cap="none" spc="50" dirty="0" smtClean="0">
                <a:ln w="11430"/>
                <a:solidFill>
                  <a:srgbClr val="FF0000"/>
                </a:solidFill>
                <a:effectLst>
                  <a:glow rad="101600">
                    <a:schemeClr val="accent6">
                      <a:satMod val="175000"/>
                      <a:alpha val="40000"/>
                    </a:schemeClr>
                  </a:glow>
                  <a:outerShdw blurRad="76200" dist="50800" dir="5400000" algn="tl" rotWithShape="0">
                    <a:srgbClr val="000000">
                      <a:alpha val="65000"/>
                    </a:srgbClr>
                  </a:outerShdw>
                </a:effectLst>
              </a:rPr>
              <a:t>Bulimia Nervosa</a:t>
            </a:r>
            <a:r>
              <a:rPr lang="en-US" sz="4800" cap="none" spc="50" dirty="0" smtClean="0">
                <a:ln w="11430"/>
                <a:solidFill>
                  <a:srgbClr val="FF0000"/>
                </a:solidFill>
                <a:effectLst>
                  <a:glow rad="228600">
                    <a:schemeClr val="accent6">
                      <a:satMod val="175000"/>
                      <a:alpha val="40000"/>
                    </a:schemeClr>
                  </a:glow>
                  <a:outerShdw blurRad="76200" dist="50800" dir="5400000" algn="tl" rotWithShape="0">
                    <a:srgbClr val="000000">
                      <a:alpha val="65000"/>
                    </a:srgbClr>
                  </a:outerShdw>
                </a:effectLst>
              </a:rPr>
              <a:t/>
            </a:r>
            <a:br>
              <a:rPr lang="en-US" sz="4800" cap="none" spc="50" dirty="0" smtClean="0">
                <a:ln w="11430"/>
                <a:solidFill>
                  <a:srgbClr val="FF0000"/>
                </a:solidFill>
                <a:effectLst>
                  <a:glow rad="228600">
                    <a:schemeClr val="accent6">
                      <a:satMod val="175000"/>
                      <a:alpha val="40000"/>
                    </a:schemeClr>
                  </a:glow>
                  <a:outerShdw blurRad="76200" dist="50800" dir="5400000" algn="tl" rotWithShape="0">
                    <a:srgbClr val="000000">
                      <a:alpha val="65000"/>
                    </a:srgbClr>
                  </a:outerShdw>
                </a:effectLst>
              </a:rPr>
            </a:br>
            <a:r>
              <a:rPr lang="en-US" sz="6000" cap="none" spc="50" dirty="0" smtClean="0">
                <a:ln w="11430"/>
                <a:solidFill>
                  <a:srgbClr val="FF0000"/>
                </a:solidFill>
                <a:effectLst>
                  <a:glow rad="228600">
                    <a:schemeClr val="accent6">
                      <a:satMod val="175000"/>
                      <a:alpha val="40000"/>
                    </a:schemeClr>
                  </a:glow>
                  <a:outerShdw blurRad="76200" dist="50800" dir="5400000" algn="tl" rotWithShape="0">
                    <a:srgbClr val="000000">
                      <a:alpha val="65000"/>
                    </a:srgbClr>
                  </a:outerShdw>
                </a:effectLst>
              </a:rPr>
              <a:t> </a:t>
            </a:r>
            <a:endParaRPr lang="en-US" sz="6000" cap="none" spc="50" dirty="0">
              <a:ln w="11430"/>
              <a:solidFill>
                <a:srgbClr val="FF0000"/>
              </a:solidFill>
              <a:effectLst>
                <a:glow rad="228600">
                  <a:schemeClr val="accent6">
                    <a:satMod val="175000"/>
                    <a:alpha val="40000"/>
                  </a:schemeClr>
                </a:glow>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xmlns="" val="33231048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effectLst>
                  <a:innerShdw blurRad="63500" dist="50800" dir="13500000">
                    <a:prstClr val="black">
                      <a:alpha val="50000"/>
                    </a:prstClr>
                  </a:innerShdw>
                </a:effectLst>
              </a:rPr>
              <a:t>Treatment approaches</a:t>
            </a:r>
            <a:endParaRPr lang="en-US" dirty="0"/>
          </a:p>
        </p:txBody>
      </p:sp>
      <p:sp>
        <p:nvSpPr>
          <p:cNvPr id="3" name="Content Placeholder 2"/>
          <p:cNvSpPr>
            <a:spLocks noGrp="1"/>
          </p:cNvSpPr>
          <p:nvPr>
            <p:ph idx="1"/>
          </p:nvPr>
        </p:nvSpPr>
        <p:spPr/>
        <p:txBody>
          <a:bodyPr>
            <a:normAutofit/>
          </a:bodyPr>
          <a:lstStyle/>
          <a:p>
            <a:endParaRPr lang="en-US" sz="2000" dirty="0" smtClean="0"/>
          </a:p>
          <a:p>
            <a:r>
              <a:rPr lang="en-US" sz="2000" dirty="0" smtClean="0"/>
              <a:t>Bulimia </a:t>
            </a:r>
            <a:r>
              <a:rPr lang="en-US" sz="2000" dirty="0"/>
              <a:t>treatment requires the consideration of the physical as well as the psychological needs of the person. Treatment may include psychological counseling and medications such as antidepressants or other drugs. In many cases, treatment is undertaken by a team of medical, nutritional, and mental health professionals. The ideal outcome of treatment is to restore physical health and normal eating patterns.</a:t>
            </a:r>
          </a:p>
        </p:txBody>
      </p:sp>
    </p:spTree>
    <p:extLst>
      <p:ext uri="{BB962C8B-B14F-4D97-AF65-F5344CB8AC3E}">
        <p14:creationId xmlns:p14="http://schemas.microsoft.com/office/powerpoint/2010/main" xmlns="" val="24730908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72234"/>
            <a:ext cx="2460557" cy="584776"/>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600" dirty="0" smtClean="0">
                <a:solidFill>
                  <a:schemeClr val="bg1"/>
                </a:solidFill>
              </a:rPr>
              <a:t>Constitutional (biological)</a:t>
            </a:r>
          </a:p>
          <a:p>
            <a:r>
              <a:rPr lang="en-US" sz="1600" dirty="0" smtClean="0">
                <a:solidFill>
                  <a:schemeClr val="bg1"/>
                </a:solidFill>
              </a:rPr>
              <a:t>Vulnerability </a:t>
            </a:r>
            <a:endParaRPr lang="en-US" sz="1600" dirty="0">
              <a:solidFill>
                <a:schemeClr val="bg1"/>
              </a:solidFill>
            </a:endParaRPr>
          </a:p>
        </p:txBody>
      </p:sp>
      <p:cxnSp>
        <p:nvCxnSpPr>
          <p:cNvPr id="6" name="Straight Arrow Connector 5"/>
          <p:cNvCxnSpPr/>
          <p:nvPr/>
        </p:nvCxnSpPr>
        <p:spPr>
          <a:xfrm>
            <a:off x="2460557" y="3075559"/>
            <a:ext cx="4635726" cy="0"/>
          </a:xfrm>
          <a:prstGeom prst="straightConnector1">
            <a:avLst/>
          </a:prstGeom>
          <a:ln w="38100" cmpd="sng">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7096283" y="2797763"/>
            <a:ext cx="2047717" cy="584776"/>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sz="1600" dirty="0" smtClean="0">
                <a:solidFill>
                  <a:schemeClr val="bg1"/>
                </a:solidFill>
              </a:rPr>
              <a:t>Psychiatric Outcome</a:t>
            </a:r>
          </a:p>
          <a:p>
            <a:r>
              <a:rPr lang="en-US" sz="1600" dirty="0" smtClean="0">
                <a:solidFill>
                  <a:schemeClr val="bg1"/>
                </a:solidFill>
              </a:rPr>
              <a:t>(Bulimia Nervosa)</a:t>
            </a:r>
            <a:endParaRPr lang="en-US" sz="1600" dirty="0">
              <a:solidFill>
                <a:schemeClr val="bg1"/>
              </a:solidFill>
            </a:endParaRPr>
          </a:p>
        </p:txBody>
      </p:sp>
      <p:sp>
        <p:nvSpPr>
          <p:cNvPr id="10" name="TextBox 9"/>
          <p:cNvSpPr txBox="1"/>
          <p:nvPr/>
        </p:nvSpPr>
        <p:spPr>
          <a:xfrm>
            <a:off x="221851" y="4442571"/>
            <a:ext cx="2992749" cy="230832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600" dirty="0" smtClean="0">
                <a:solidFill>
                  <a:schemeClr val="bg1"/>
                </a:solidFill>
              </a:rPr>
              <a:t>Inherited Factors (Biological):</a:t>
            </a:r>
          </a:p>
          <a:p>
            <a:endParaRPr lang="en-US" sz="1600" dirty="0">
              <a:solidFill>
                <a:schemeClr val="bg1"/>
              </a:solidFill>
            </a:endParaRPr>
          </a:p>
          <a:p>
            <a:r>
              <a:rPr lang="en-US" sz="1600" dirty="0" smtClean="0">
                <a:solidFill>
                  <a:schemeClr val="bg1"/>
                </a:solidFill>
              </a:rPr>
              <a:t>Genetics determine weight and diet of the individual.</a:t>
            </a:r>
          </a:p>
          <a:p>
            <a:endParaRPr lang="en-US" sz="1600" dirty="0">
              <a:solidFill>
                <a:schemeClr val="bg1"/>
              </a:solidFill>
            </a:endParaRPr>
          </a:p>
          <a:p>
            <a:r>
              <a:rPr lang="en-US" sz="1600" dirty="0">
                <a:solidFill>
                  <a:srgbClr val="000000"/>
                </a:solidFill>
              </a:rPr>
              <a:t>Striegel-Moore, Ruth H., Lisa R. Silberstein, and Judith Rodin. </a:t>
            </a:r>
            <a:r>
              <a:rPr lang="en-US" sz="1600" dirty="0" smtClean="0">
                <a:solidFill>
                  <a:srgbClr val="000000"/>
                </a:solidFill>
              </a:rPr>
              <a:t>(</a:t>
            </a:r>
            <a:r>
              <a:rPr lang="en-US" sz="1600" dirty="0">
                <a:solidFill>
                  <a:srgbClr val="000000"/>
                </a:solidFill>
              </a:rPr>
              <a:t>1986</a:t>
            </a:r>
            <a:r>
              <a:rPr lang="en-US" sz="1600" dirty="0" smtClean="0">
                <a:solidFill>
                  <a:srgbClr val="000000"/>
                </a:solidFill>
              </a:rPr>
              <a:t>)</a:t>
            </a:r>
            <a:endParaRPr lang="en-US" sz="1600" dirty="0">
              <a:solidFill>
                <a:srgbClr val="000000"/>
              </a:solidFill>
            </a:endParaRPr>
          </a:p>
          <a:p>
            <a:endParaRPr lang="en-US" sz="1600" dirty="0">
              <a:solidFill>
                <a:schemeClr val="bg1"/>
              </a:solidFill>
            </a:endParaRPr>
          </a:p>
        </p:txBody>
      </p:sp>
      <p:cxnSp>
        <p:nvCxnSpPr>
          <p:cNvPr id="12" name="Straight Arrow Connector 11"/>
          <p:cNvCxnSpPr/>
          <p:nvPr/>
        </p:nvCxnSpPr>
        <p:spPr>
          <a:xfrm flipH="1" flipV="1">
            <a:off x="1071533" y="3382539"/>
            <a:ext cx="370674" cy="1060033"/>
          </a:xfrm>
          <a:prstGeom prst="straightConnector1">
            <a:avLst/>
          </a:prstGeom>
          <a:ln w="38100" cmpd="sng">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16" name="TextBox 15"/>
          <p:cNvSpPr txBox="1"/>
          <p:nvPr/>
        </p:nvSpPr>
        <p:spPr>
          <a:xfrm>
            <a:off x="221851" y="70923"/>
            <a:ext cx="2992749" cy="181588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1600" dirty="0" smtClean="0">
                <a:solidFill>
                  <a:schemeClr val="bg1"/>
                </a:solidFill>
              </a:rPr>
              <a:t>Stress (sociocultural):</a:t>
            </a:r>
          </a:p>
          <a:p>
            <a:endParaRPr lang="en-US" sz="1600" dirty="0">
              <a:solidFill>
                <a:schemeClr val="bg1"/>
              </a:solidFill>
            </a:endParaRPr>
          </a:p>
          <a:p>
            <a:r>
              <a:rPr lang="en-US" sz="1600" dirty="0" smtClean="0">
                <a:solidFill>
                  <a:schemeClr val="bg1"/>
                </a:solidFill>
              </a:rPr>
              <a:t>The imposing view of the perfect body by the media and faulty schemas created. </a:t>
            </a:r>
          </a:p>
          <a:p>
            <a:endParaRPr lang="en-US" sz="1600" dirty="0">
              <a:solidFill>
                <a:schemeClr val="bg1"/>
              </a:solidFill>
            </a:endParaRPr>
          </a:p>
          <a:p>
            <a:endParaRPr lang="en-US" sz="1600" dirty="0">
              <a:solidFill>
                <a:schemeClr val="bg1"/>
              </a:solidFill>
            </a:endParaRPr>
          </a:p>
        </p:txBody>
      </p:sp>
      <p:cxnSp>
        <p:nvCxnSpPr>
          <p:cNvPr id="17" name="Straight Arrow Connector 16"/>
          <p:cNvCxnSpPr/>
          <p:nvPr/>
        </p:nvCxnSpPr>
        <p:spPr>
          <a:xfrm>
            <a:off x="1934713" y="1886805"/>
            <a:ext cx="1418790" cy="1168336"/>
          </a:xfrm>
          <a:prstGeom prst="straightConnector1">
            <a:avLst/>
          </a:prstGeom>
          <a:ln w="38100" cmpd="sng">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4422266" y="4247731"/>
            <a:ext cx="3534862" cy="255454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600" dirty="0" smtClean="0">
                <a:solidFill>
                  <a:schemeClr val="bg1"/>
                </a:solidFill>
              </a:rPr>
              <a:t>Cognitive Factors:</a:t>
            </a:r>
          </a:p>
          <a:p>
            <a:endParaRPr lang="en-US" sz="1600" dirty="0">
              <a:solidFill>
                <a:schemeClr val="bg1"/>
              </a:solidFill>
            </a:endParaRPr>
          </a:p>
          <a:p>
            <a:pPr marL="342900" indent="-342900">
              <a:buFont typeface="+mj-lt"/>
              <a:buAutoNum type="arabicPeriod"/>
            </a:pPr>
            <a:r>
              <a:rPr lang="en-US" sz="1600" dirty="0" smtClean="0">
                <a:solidFill>
                  <a:schemeClr val="bg1"/>
                </a:solidFill>
              </a:rPr>
              <a:t>Perception of one’s body size is overestimated.</a:t>
            </a:r>
          </a:p>
          <a:p>
            <a:pPr marL="342900" indent="-342900">
              <a:buFont typeface="+mj-lt"/>
              <a:buAutoNum type="arabicPeriod"/>
            </a:pPr>
            <a:r>
              <a:rPr lang="en-US" sz="1600" dirty="0" smtClean="0">
                <a:solidFill>
                  <a:schemeClr val="bg1"/>
                </a:solidFill>
              </a:rPr>
              <a:t>Negative emotions.</a:t>
            </a:r>
          </a:p>
          <a:p>
            <a:pPr marL="342900" indent="-342900">
              <a:buFont typeface="+mj-lt"/>
              <a:buAutoNum type="arabicPeriod"/>
            </a:pPr>
            <a:r>
              <a:rPr lang="en-US" sz="1600" dirty="0" smtClean="0">
                <a:solidFill>
                  <a:schemeClr val="bg1"/>
                </a:solidFill>
              </a:rPr>
              <a:t>Faulty beliefs leading to faulty schemas.</a:t>
            </a:r>
          </a:p>
          <a:p>
            <a:pPr marL="342900" indent="-342900">
              <a:buFont typeface="+mj-lt"/>
              <a:buAutoNum type="arabicPeriod"/>
            </a:pPr>
            <a:endParaRPr lang="en-US" sz="1600" dirty="0">
              <a:solidFill>
                <a:schemeClr val="bg1"/>
              </a:solidFill>
            </a:endParaRPr>
          </a:p>
          <a:p>
            <a:r>
              <a:rPr lang="en-US" sz="1600" dirty="0">
                <a:solidFill>
                  <a:srgbClr val="000000"/>
                </a:solidFill>
              </a:rPr>
              <a:t>Agras, W. Stewart, </a:t>
            </a:r>
            <a:r>
              <a:rPr lang="en-US" sz="1600" dirty="0" smtClean="0">
                <a:solidFill>
                  <a:srgbClr val="000000"/>
                </a:solidFill>
              </a:rPr>
              <a:t>(</a:t>
            </a:r>
            <a:r>
              <a:rPr lang="en-US" sz="1600" dirty="0">
                <a:solidFill>
                  <a:srgbClr val="000000"/>
                </a:solidFill>
              </a:rPr>
              <a:t>2000</a:t>
            </a:r>
            <a:r>
              <a:rPr lang="en-US" sz="1600" dirty="0" smtClean="0">
                <a:solidFill>
                  <a:srgbClr val="000000"/>
                </a:solidFill>
              </a:rPr>
              <a:t>)</a:t>
            </a:r>
            <a:endParaRPr lang="en-US" sz="1600" dirty="0">
              <a:solidFill>
                <a:srgbClr val="000000"/>
              </a:solidFill>
            </a:endParaRPr>
          </a:p>
          <a:p>
            <a:endParaRPr lang="en-US" sz="1600" dirty="0">
              <a:solidFill>
                <a:schemeClr val="bg1"/>
              </a:solidFill>
            </a:endParaRPr>
          </a:p>
        </p:txBody>
      </p:sp>
      <p:cxnSp>
        <p:nvCxnSpPr>
          <p:cNvPr id="21" name="Straight Arrow Connector 20"/>
          <p:cNvCxnSpPr/>
          <p:nvPr/>
        </p:nvCxnSpPr>
        <p:spPr>
          <a:xfrm flipH="1" flipV="1">
            <a:off x="4305977" y="3075559"/>
            <a:ext cx="1660486" cy="1172173"/>
          </a:xfrm>
          <a:prstGeom prst="straightConnector1">
            <a:avLst/>
          </a:prstGeom>
          <a:ln w="38100" cmpd="sng">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24" name="TextBox 23"/>
          <p:cNvSpPr txBox="1"/>
          <p:nvPr/>
        </p:nvSpPr>
        <p:spPr>
          <a:xfrm>
            <a:off x="4305977" y="85902"/>
            <a:ext cx="3534862" cy="181588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600" dirty="0" smtClean="0">
                <a:solidFill>
                  <a:schemeClr val="bg1"/>
                </a:solidFill>
              </a:rPr>
              <a:t>Bodily Factors (biological):</a:t>
            </a:r>
          </a:p>
          <a:p>
            <a:endParaRPr lang="en-US" sz="1600" dirty="0">
              <a:solidFill>
                <a:schemeClr val="bg1"/>
              </a:solidFill>
            </a:endParaRPr>
          </a:p>
          <a:p>
            <a:pPr marL="342900" indent="-342900">
              <a:buFont typeface="+mj-lt"/>
              <a:buAutoNum type="arabicPeriod"/>
            </a:pPr>
            <a:r>
              <a:rPr lang="en-US" sz="1600" dirty="0" smtClean="0">
                <a:solidFill>
                  <a:schemeClr val="bg1"/>
                </a:solidFill>
              </a:rPr>
              <a:t>Different levels of serotonin.</a:t>
            </a:r>
          </a:p>
          <a:p>
            <a:pPr marL="342900" indent="-342900">
              <a:buFont typeface="+mj-lt"/>
              <a:buAutoNum type="arabicPeriod"/>
            </a:pPr>
            <a:r>
              <a:rPr lang="en-US" sz="1600" dirty="0" smtClean="0">
                <a:solidFill>
                  <a:schemeClr val="bg1"/>
                </a:solidFill>
              </a:rPr>
              <a:t>Damaged or altered hypothalamus.</a:t>
            </a:r>
          </a:p>
          <a:p>
            <a:endParaRPr lang="en-US" sz="1600" dirty="0">
              <a:solidFill>
                <a:schemeClr val="bg1"/>
              </a:solidFill>
            </a:endParaRPr>
          </a:p>
          <a:p>
            <a:endParaRPr lang="en-US" sz="1600" dirty="0">
              <a:solidFill>
                <a:schemeClr val="bg1"/>
              </a:solidFill>
            </a:endParaRPr>
          </a:p>
        </p:txBody>
      </p:sp>
      <p:cxnSp>
        <p:nvCxnSpPr>
          <p:cNvPr id="25" name="Straight Arrow Connector 24"/>
          <p:cNvCxnSpPr>
            <a:stCxn id="24" idx="2"/>
          </p:cNvCxnSpPr>
          <p:nvPr/>
        </p:nvCxnSpPr>
        <p:spPr>
          <a:xfrm flipH="1">
            <a:off x="5435799" y="1901784"/>
            <a:ext cx="637609" cy="1153357"/>
          </a:xfrm>
          <a:prstGeom prst="straightConnector1">
            <a:avLst/>
          </a:prstGeom>
          <a:ln w="38100" cmpd="sng">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699725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effectLst>
                  <a:innerShdw blurRad="63500" dist="50800" dir="13500000">
                    <a:prstClr val="black">
                      <a:alpha val="50000"/>
                    </a:prstClr>
                  </a:innerShdw>
                </a:effectLst>
              </a:rPr>
              <a:t>Etiology: biological </a:t>
            </a:r>
            <a:endParaRPr lang="en-US" sz="5400" dirty="0">
              <a:effectLst>
                <a:innerShdw blurRad="63500" dist="50800" dir="13500000">
                  <a:prstClr val="black">
                    <a:alpha val="50000"/>
                  </a:prstClr>
                </a:innerShdw>
              </a:effectLst>
            </a:endParaRPr>
          </a:p>
        </p:txBody>
      </p:sp>
      <p:sp>
        <p:nvSpPr>
          <p:cNvPr id="3" name="Content Placeholder 2"/>
          <p:cNvSpPr>
            <a:spLocks noGrp="1"/>
          </p:cNvSpPr>
          <p:nvPr>
            <p:ph idx="1"/>
          </p:nvPr>
        </p:nvSpPr>
        <p:spPr/>
        <p:txBody>
          <a:bodyPr/>
          <a:lstStyle/>
          <a:p>
            <a:r>
              <a:rPr lang="en-US" sz="2000" dirty="0" smtClean="0"/>
              <a:t>The exact cause of bulimia nervosa is unknown.  </a:t>
            </a:r>
          </a:p>
          <a:p>
            <a:r>
              <a:rPr lang="en-US" sz="2000" dirty="0" smtClean="0"/>
              <a:t>Research </a:t>
            </a:r>
            <a:r>
              <a:rPr lang="en-US" sz="2000" dirty="0"/>
              <a:t>suggests that inherited biological and genetic factors contribute</a:t>
            </a:r>
            <a:r>
              <a:rPr lang="en-US" sz="2000" dirty="0" smtClean="0"/>
              <a:t>. </a:t>
            </a:r>
          </a:p>
          <a:p>
            <a:r>
              <a:rPr lang="en-US" sz="2000" dirty="0"/>
              <a:t>Research has also focused on abnormalities in the structure or activity of the </a:t>
            </a:r>
            <a:r>
              <a:rPr lang="en-US" sz="2000" dirty="0" smtClean="0"/>
              <a:t>hypothalamus, structure </a:t>
            </a:r>
            <a:r>
              <a:rPr lang="en-US" sz="2000" dirty="0"/>
              <a:t>responsible for regulating eating </a:t>
            </a:r>
            <a:r>
              <a:rPr lang="en-US" sz="2000" dirty="0" smtClean="0"/>
              <a:t>behaviors.</a:t>
            </a:r>
          </a:p>
          <a:p>
            <a:pPr lvl="1"/>
            <a:r>
              <a:rPr lang="en-US" sz="1800" dirty="0"/>
              <a:t>Studies suggest that the hypothalamus of bulimics may not trigger a normal satiation (feeling full or finished) response</a:t>
            </a:r>
            <a:endParaRPr lang="en-US" sz="1800" dirty="0" smtClean="0"/>
          </a:p>
          <a:p>
            <a:r>
              <a:rPr lang="en-US" sz="2000" dirty="0" smtClean="0"/>
              <a:t>The </a:t>
            </a:r>
            <a:r>
              <a:rPr lang="en-US" sz="2000" dirty="0"/>
              <a:t>binge behavior of bulimics may also be a response to low serotonin levels in the brain.</a:t>
            </a:r>
            <a:endParaRPr lang="en-US" sz="2000" dirty="0" smtClean="0"/>
          </a:p>
          <a:p>
            <a:endParaRPr lang="en-US" sz="2400" dirty="0" smtClean="0"/>
          </a:p>
          <a:p>
            <a:endParaRPr lang="en-US" dirty="0"/>
          </a:p>
        </p:txBody>
      </p:sp>
    </p:spTree>
    <p:extLst>
      <p:ext uri="{BB962C8B-B14F-4D97-AF65-F5344CB8AC3E}">
        <p14:creationId xmlns:p14="http://schemas.microsoft.com/office/powerpoint/2010/main" xmlns="" val="22079054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effectLst>
                  <a:innerShdw blurRad="63500" dist="50800" dir="13500000">
                    <a:prstClr val="black">
                      <a:alpha val="50000"/>
                    </a:prstClr>
                  </a:innerShdw>
                </a:effectLst>
              </a:rPr>
              <a:t>Etiology</a:t>
            </a:r>
            <a:r>
              <a:rPr lang="en-US" sz="4800" dirty="0">
                <a:effectLst>
                  <a:innerShdw blurRad="63500" dist="50800" dir="13500000">
                    <a:prstClr val="black">
                      <a:alpha val="50000"/>
                    </a:prstClr>
                  </a:innerShdw>
                </a:effectLst>
              </a:rPr>
              <a:t>: </a:t>
            </a:r>
            <a:r>
              <a:rPr lang="en-US" sz="4800" dirty="0" smtClean="0">
                <a:effectLst>
                  <a:innerShdw blurRad="63500" dist="50800" dir="13500000">
                    <a:prstClr val="black">
                      <a:alpha val="50000"/>
                    </a:prstClr>
                  </a:innerShdw>
                </a:effectLst>
              </a:rPr>
              <a:t>cognitive</a:t>
            </a:r>
            <a:endParaRPr lang="en-US" dirty="0"/>
          </a:p>
        </p:txBody>
      </p:sp>
      <p:sp>
        <p:nvSpPr>
          <p:cNvPr id="3" name="Content Placeholder 2"/>
          <p:cNvSpPr>
            <a:spLocks noGrp="1"/>
          </p:cNvSpPr>
          <p:nvPr>
            <p:ph idx="1"/>
          </p:nvPr>
        </p:nvSpPr>
        <p:spPr/>
        <p:txBody>
          <a:bodyPr>
            <a:normAutofit/>
          </a:bodyPr>
          <a:lstStyle/>
          <a:p>
            <a:r>
              <a:rPr lang="en-US" sz="2400" dirty="0" smtClean="0"/>
              <a:t>The perception of one’s body size is overestimated. </a:t>
            </a:r>
          </a:p>
          <a:p>
            <a:pPr lvl="1"/>
            <a:r>
              <a:rPr lang="en-US" sz="2000" dirty="0" smtClean="0"/>
              <a:t>The idea of an oversized, or fat, body. </a:t>
            </a:r>
          </a:p>
          <a:p>
            <a:r>
              <a:rPr lang="en-US" sz="2400" dirty="0" smtClean="0"/>
              <a:t>Ideas of dichotomous thinking leads to extreme forms (All or nothing).</a:t>
            </a:r>
          </a:p>
          <a:p>
            <a:r>
              <a:rPr lang="en-US" sz="2400" dirty="0" smtClean="0"/>
              <a:t>Faulty beliefs lead to a distorted schemas. </a:t>
            </a:r>
          </a:p>
          <a:p>
            <a:r>
              <a:rPr lang="en-US" sz="2400" dirty="0" smtClean="0"/>
              <a:t>Negative emotions lead to a faulty interpretation of the self. </a:t>
            </a:r>
            <a:endParaRPr lang="en-US" sz="2400" dirty="0"/>
          </a:p>
        </p:txBody>
      </p:sp>
    </p:spTree>
    <p:extLst>
      <p:ext uri="{BB962C8B-B14F-4D97-AF65-F5344CB8AC3E}">
        <p14:creationId xmlns:p14="http://schemas.microsoft.com/office/powerpoint/2010/main" xmlns="" val="1511744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effectLst>
                  <a:innerShdw blurRad="63500" dist="50800" dir="13500000">
                    <a:prstClr val="black">
                      <a:alpha val="50000"/>
                    </a:prstClr>
                  </a:innerShdw>
                </a:effectLst>
              </a:rPr>
              <a:t>Etiology: </a:t>
            </a:r>
            <a:r>
              <a:rPr lang="en-US" sz="5400" dirty="0" smtClean="0">
                <a:effectLst>
                  <a:innerShdw blurRad="63500" dist="50800" dir="13500000">
                    <a:prstClr val="black">
                      <a:alpha val="50000"/>
                    </a:prstClr>
                  </a:innerShdw>
                </a:effectLst>
              </a:rPr>
              <a:t>sociocultural </a:t>
            </a:r>
            <a:endParaRPr lang="en-US" sz="5400" dirty="0"/>
          </a:p>
        </p:txBody>
      </p:sp>
      <p:sp>
        <p:nvSpPr>
          <p:cNvPr id="3" name="Content Placeholder 2"/>
          <p:cNvSpPr>
            <a:spLocks noGrp="1"/>
          </p:cNvSpPr>
          <p:nvPr>
            <p:ph idx="1"/>
          </p:nvPr>
        </p:nvSpPr>
        <p:spPr/>
        <p:txBody>
          <a:bodyPr>
            <a:normAutofit/>
          </a:bodyPr>
          <a:lstStyle/>
          <a:p>
            <a:r>
              <a:rPr lang="en-US" sz="2000" dirty="0"/>
              <a:t>Film stars represent an ideal that people compare themselves to, so they establish standards for how we should </a:t>
            </a:r>
            <a:r>
              <a:rPr lang="en-US" sz="2000" dirty="0" smtClean="0"/>
              <a:t>look.</a:t>
            </a:r>
          </a:p>
          <a:p>
            <a:r>
              <a:rPr lang="en-US" sz="2000" dirty="0"/>
              <a:t>People constantly compare themselves to other people and their self-esteem is affected by this. </a:t>
            </a:r>
            <a:endParaRPr lang="en-US" sz="2000" dirty="0" smtClean="0"/>
          </a:p>
          <a:p>
            <a:r>
              <a:rPr lang="en-US" sz="2000" dirty="0" smtClean="0"/>
              <a:t>Women are more </a:t>
            </a:r>
            <a:r>
              <a:rPr lang="en-US" sz="2000" dirty="0"/>
              <a:t>likely than men or children to be the target for the media propaganda that promotes thinness. </a:t>
            </a:r>
            <a:endParaRPr lang="en-US" sz="2000" dirty="0" smtClean="0"/>
          </a:p>
          <a:p>
            <a:r>
              <a:rPr lang="en-US" sz="2000" dirty="0" smtClean="0"/>
              <a:t>Schemas and social standards that are set in todays current society leads to the impossible and unattainable idea of a pleasant and aesthetic figure.</a:t>
            </a:r>
            <a:endParaRPr lang="en-US" sz="2000" dirty="0"/>
          </a:p>
        </p:txBody>
      </p:sp>
    </p:spTree>
    <p:extLst>
      <p:ext uri="{BB962C8B-B14F-4D97-AF65-F5344CB8AC3E}">
        <p14:creationId xmlns:p14="http://schemas.microsoft.com/office/powerpoint/2010/main" xmlns="" val="3896197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effectLst>
                  <a:innerShdw blurRad="63500" dist="50800" dir="13500000">
                    <a:prstClr val="black">
                      <a:alpha val="50000"/>
                    </a:prstClr>
                  </a:innerShdw>
                </a:effectLst>
              </a:rPr>
              <a:t>Symptoms</a:t>
            </a:r>
            <a:endParaRPr lang="en-US" dirty="0"/>
          </a:p>
        </p:txBody>
      </p:sp>
      <p:sp>
        <p:nvSpPr>
          <p:cNvPr id="3" name="Content Placeholder 2"/>
          <p:cNvSpPr>
            <a:spLocks noGrp="1"/>
          </p:cNvSpPr>
          <p:nvPr>
            <p:ph idx="1"/>
          </p:nvPr>
        </p:nvSpPr>
        <p:spPr/>
        <p:txBody>
          <a:bodyPr>
            <a:normAutofit fontScale="92500" lnSpcReduction="10000"/>
          </a:bodyPr>
          <a:lstStyle/>
          <a:p>
            <a:r>
              <a:rPr lang="en-US" sz="2200" dirty="0" smtClean="0"/>
              <a:t>Eating </a:t>
            </a:r>
            <a:r>
              <a:rPr lang="en-US" sz="2200" dirty="0"/>
              <a:t>uncontrollably followed by purging</a:t>
            </a:r>
          </a:p>
          <a:p>
            <a:r>
              <a:rPr lang="en-US" sz="2200" dirty="0"/>
              <a:t>Vomiting or abusing laxatives or diuretics in an attempt to lose weight</a:t>
            </a:r>
          </a:p>
          <a:p>
            <a:r>
              <a:rPr lang="en-US" sz="2200" dirty="0"/>
              <a:t>Using the bathroom frequently after meals</a:t>
            </a:r>
          </a:p>
          <a:p>
            <a:r>
              <a:rPr lang="en-US" sz="2200" dirty="0"/>
              <a:t>Excessive exercising</a:t>
            </a:r>
          </a:p>
          <a:p>
            <a:r>
              <a:rPr lang="en-US" sz="2200" dirty="0"/>
              <a:t>Preoccupation with body weight</a:t>
            </a:r>
          </a:p>
          <a:p>
            <a:r>
              <a:rPr lang="en-US" sz="2200" dirty="0"/>
              <a:t>Dental problems</a:t>
            </a:r>
          </a:p>
          <a:p>
            <a:r>
              <a:rPr lang="en-US" sz="2200" dirty="0"/>
              <a:t>Sore throat</a:t>
            </a:r>
          </a:p>
          <a:p>
            <a:r>
              <a:rPr lang="en-US" sz="2200" dirty="0" smtClean="0"/>
              <a:t>Feeling </a:t>
            </a:r>
            <a:r>
              <a:rPr lang="en-US" sz="2200" dirty="0"/>
              <a:t>out of control</a:t>
            </a:r>
          </a:p>
          <a:p>
            <a:r>
              <a:rPr lang="en-US" sz="2200" dirty="0"/>
              <a:t>Swollen glands in neck and face</a:t>
            </a:r>
          </a:p>
          <a:p>
            <a:r>
              <a:rPr lang="en-US" sz="2200" dirty="0"/>
              <a:t>Heartburn, indigestion, bloating</a:t>
            </a:r>
          </a:p>
          <a:p>
            <a:r>
              <a:rPr lang="en-US" sz="2200" dirty="0"/>
              <a:t>Irregular periods</a:t>
            </a:r>
          </a:p>
          <a:p>
            <a:r>
              <a:rPr lang="en-US" sz="2200" dirty="0"/>
              <a:t>Weakness, exhaustion, bloodshot eyes</a:t>
            </a:r>
          </a:p>
          <a:p>
            <a:endParaRPr lang="en-US" dirty="0"/>
          </a:p>
        </p:txBody>
      </p:sp>
    </p:spTree>
    <p:extLst>
      <p:ext uri="{BB962C8B-B14F-4D97-AF65-F5344CB8AC3E}">
        <p14:creationId xmlns:p14="http://schemas.microsoft.com/office/powerpoint/2010/main" xmlns="" val="10878932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effectLst>
                  <a:innerShdw blurRad="63500" dist="50800" dir="13500000">
                    <a:prstClr val="black">
                      <a:alpha val="50000"/>
                    </a:prstClr>
                  </a:innerShdw>
                </a:effectLst>
              </a:rPr>
              <a:t>Prevalence </a:t>
            </a:r>
            <a:endParaRPr lang="en-US" dirty="0"/>
          </a:p>
        </p:txBody>
      </p:sp>
      <p:sp>
        <p:nvSpPr>
          <p:cNvPr id="3" name="Content Placeholder 2"/>
          <p:cNvSpPr>
            <a:spLocks noGrp="1"/>
          </p:cNvSpPr>
          <p:nvPr>
            <p:ph idx="1"/>
          </p:nvPr>
        </p:nvSpPr>
        <p:spPr/>
        <p:txBody>
          <a:bodyPr>
            <a:normAutofit/>
          </a:bodyPr>
          <a:lstStyle/>
          <a:p>
            <a:r>
              <a:rPr lang="en-US" sz="2000" dirty="0"/>
              <a:t>Almost 50% of people with eating disorders meet the criteria for depression</a:t>
            </a:r>
            <a:r>
              <a:rPr lang="en-US" sz="2000" dirty="0" smtClean="0"/>
              <a:t>.</a:t>
            </a:r>
          </a:p>
          <a:p>
            <a:r>
              <a:rPr lang="en-US" sz="2000" dirty="0"/>
              <a:t>Up to 24 million people of all ages and genders suffer from an eating disorder (anorexia, bulimia and binge eating disorder) in the U.S</a:t>
            </a:r>
            <a:r>
              <a:rPr lang="en-US" sz="2000" dirty="0" smtClean="0"/>
              <a:t>.</a:t>
            </a:r>
          </a:p>
          <a:p>
            <a:r>
              <a:rPr lang="en-US" sz="2000" dirty="0"/>
              <a:t>An estimated 10-15% of people with anorexia or bulimia are </a:t>
            </a:r>
            <a:r>
              <a:rPr lang="en-US" sz="2000" dirty="0" smtClean="0"/>
              <a:t>male.</a:t>
            </a:r>
          </a:p>
          <a:p>
            <a:r>
              <a:rPr lang="en-US" sz="2000" dirty="0"/>
              <a:t>Among gay men, nearly 14% appeared to suffer from bulimia and over 20% appeared to be </a:t>
            </a:r>
            <a:r>
              <a:rPr lang="en-US" sz="2000" dirty="0" smtClean="0"/>
              <a:t>anorexic.</a:t>
            </a:r>
          </a:p>
          <a:p>
            <a:r>
              <a:rPr lang="en-US" sz="2000" dirty="0"/>
              <a:t>An estimated 1.1 to 4.2 percent of women have bulimia nervosa in their </a:t>
            </a:r>
            <a:r>
              <a:rPr lang="en-US" sz="2000" dirty="0" smtClean="0"/>
              <a:t>lifetime.</a:t>
            </a:r>
            <a:endParaRPr lang="en-US" sz="2000" dirty="0"/>
          </a:p>
        </p:txBody>
      </p:sp>
    </p:spTree>
    <p:extLst>
      <p:ext uri="{BB962C8B-B14F-4D97-AF65-F5344CB8AC3E}">
        <p14:creationId xmlns:p14="http://schemas.microsoft.com/office/powerpoint/2010/main" xmlns="" val="24230595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effectLst>
                  <a:innerShdw blurRad="63500" dist="50800" dir="13500000">
                    <a:prstClr val="black">
                      <a:alpha val="50000"/>
                    </a:prstClr>
                  </a:innerShdw>
                </a:effectLst>
              </a:rPr>
              <a:t>Diagnosis</a:t>
            </a:r>
            <a:endParaRPr lang="en-US" dirty="0"/>
          </a:p>
        </p:txBody>
      </p:sp>
      <p:sp>
        <p:nvSpPr>
          <p:cNvPr id="3" name="Content Placeholder 2"/>
          <p:cNvSpPr>
            <a:spLocks noGrp="1"/>
          </p:cNvSpPr>
          <p:nvPr>
            <p:ph idx="1"/>
          </p:nvPr>
        </p:nvSpPr>
        <p:spPr>
          <a:xfrm>
            <a:off x="457200" y="1600200"/>
            <a:ext cx="7467600" cy="4709656"/>
          </a:xfrm>
        </p:spPr>
        <p:txBody>
          <a:bodyPr>
            <a:normAutofit fontScale="92500" lnSpcReduction="10000"/>
          </a:bodyPr>
          <a:lstStyle/>
          <a:p>
            <a:r>
              <a:rPr lang="en-US" sz="2400" dirty="0"/>
              <a:t>Among the criteria for a diagnosis of bulimia in the Diagnostic and Statistical Manual of Mental Disorders IV (DSM-IV) are:</a:t>
            </a:r>
          </a:p>
          <a:p>
            <a:pPr lvl="1"/>
            <a:r>
              <a:rPr lang="en-US" sz="2000" dirty="0" smtClean="0"/>
              <a:t>Repeated </a:t>
            </a:r>
            <a:r>
              <a:rPr lang="en-US" sz="2000" dirty="0"/>
              <a:t>episodes of binge eating, including eating an abnormally large amount of food and feeling a lack of control over your eating</a:t>
            </a:r>
            <a:r>
              <a:rPr lang="en-US" sz="2000" dirty="0" smtClean="0"/>
              <a:t>.</a:t>
            </a:r>
          </a:p>
          <a:p>
            <a:pPr lvl="1"/>
            <a:r>
              <a:rPr lang="en-US" sz="2000" dirty="0"/>
              <a:t>Recurrent inappropriate compensatory behavior in order to prevent weight gain, such as self-induced vomiting; misuse of laxatives, diuretics, enemas, or other medications; fasting; or excessive exercise. </a:t>
            </a:r>
          </a:p>
          <a:p>
            <a:pPr lvl="1"/>
            <a:r>
              <a:rPr lang="en-US" sz="2000" dirty="0" smtClean="0"/>
              <a:t>These </a:t>
            </a:r>
            <a:r>
              <a:rPr lang="en-US" sz="2000" dirty="0"/>
              <a:t>behaviors occur at least twice a week for at least three months.</a:t>
            </a:r>
          </a:p>
          <a:p>
            <a:pPr lvl="1"/>
            <a:r>
              <a:rPr lang="en-US" sz="2000" dirty="0" smtClean="0"/>
              <a:t>Self </a:t>
            </a:r>
            <a:r>
              <a:rPr lang="en-US" sz="2000" dirty="0"/>
              <a:t>esteem is overly influenced by body shape and weight.</a:t>
            </a:r>
          </a:p>
          <a:p>
            <a:pPr lvl="1"/>
            <a:r>
              <a:rPr lang="en-US" sz="2000" dirty="0" smtClean="0"/>
              <a:t>The </a:t>
            </a:r>
            <a:r>
              <a:rPr lang="en-US" sz="2000" dirty="0"/>
              <a:t>eating disorder behavior doesn't occur during periods of anorexia.</a:t>
            </a:r>
          </a:p>
        </p:txBody>
      </p:sp>
    </p:spTree>
    <p:extLst>
      <p:ext uri="{BB962C8B-B14F-4D97-AF65-F5344CB8AC3E}">
        <p14:creationId xmlns:p14="http://schemas.microsoft.com/office/powerpoint/2010/main" xmlns="" val="3913601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effectLst>
                  <a:innerShdw blurRad="63500" dist="50800" dir="13500000">
                    <a:prstClr val="black">
                      <a:alpha val="50000"/>
                    </a:prstClr>
                  </a:innerShdw>
                </a:effectLst>
              </a:rPr>
              <a:t>Cultural </a:t>
            </a:r>
            <a:r>
              <a:rPr lang="en-US" sz="4800" dirty="0" smtClean="0">
                <a:effectLst>
                  <a:innerShdw blurRad="63500" dist="50800" dir="13500000">
                    <a:prstClr val="black">
                      <a:alpha val="50000"/>
                    </a:prstClr>
                  </a:innerShdw>
                </a:effectLst>
              </a:rPr>
              <a:t>factors</a:t>
            </a:r>
            <a:endParaRPr lang="en-US" sz="4800" dirty="0"/>
          </a:p>
        </p:txBody>
      </p:sp>
      <p:sp>
        <p:nvSpPr>
          <p:cNvPr id="3" name="Content Placeholder 2"/>
          <p:cNvSpPr>
            <a:spLocks noGrp="1"/>
          </p:cNvSpPr>
          <p:nvPr>
            <p:ph idx="1"/>
          </p:nvPr>
        </p:nvSpPr>
        <p:spPr>
          <a:xfrm>
            <a:off x="457200" y="1600200"/>
            <a:ext cx="7467600" cy="4937843"/>
          </a:xfrm>
        </p:spPr>
        <p:txBody>
          <a:bodyPr>
            <a:normAutofit/>
          </a:bodyPr>
          <a:lstStyle/>
          <a:p>
            <a:r>
              <a:rPr lang="en-US" sz="2000" dirty="0"/>
              <a:t>Particularly in modern Westernized countries, models, the media and dieting fads currently influence women and girls to be as thin as possible</a:t>
            </a:r>
            <a:r>
              <a:rPr lang="en-US" sz="2000" dirty="0" smtClean="0"/>
              <a:t>.</a:t>
            </a:r>
            <a:endParaRPr lang="en-US" sz="2000" dirty="0"/>
          </a:p>
          <a:p>
            <a:r>
              <a:rPr lang="en-US" sz="2000" dirty="0"/>
              <a:t>Sociologists studying the development of eating disorders across time have noted that the ideals of beauty have changed and that thinness wasn't always considered </a:t>
            </a:r>
            <a:r>
              <a:rPr lang="en-US" sz="2000" dirty="0" smtClean="0"/>
              <a:t>attractive.</a:t>
            </a:r>
          </a:p>
          <a:p>
            <a:endParaRPr lang="en-US" sz="2000" dirty="0" smtClean="0"/>
          </a:p>
          <a:p>
            <a:pPr marL="36576" indent="0">
              <a:buNone/>
            </a:pPr>
            <a:r>
              <a:rPr lang="en-US" sz="2000" dirty="0"/>
              <a:t>In 1999, a study was published about the effects of exposing a culture to Western television for the first time. Prior to the television viewing, the people of Fiji believed that the ideal body was plump, round, and soft. Interviews after 38 months of exposure to Westernized shows suggested a sharp decrease in self-esteem and an increase in symptoms of eating disorders in teenage girls.</a:t>
            </a:r>
          </a:p>
        </p:txBody>
      </p:sp>
    </p:spTree>
    <p:extLst>
      <p:ext uri="{BB962C8B-B14F-4D97-AF65-F5344CB8AC3E}">
        <p14:creationId xmlns:p14="http://schemas.microsoft.com/office/powerpoint/2010/main" xmlns="" val="37161156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effectLst>
                  <a:innerShdw blurRad="63500" dist="50800" dir="13500000">
                    <a:prstClr val="black">
                      <a:alpha val="50000"/>
                    </a:prstClr>
                  </a:innerShdw>
                </a:effectLst>
              </a:rPr>
              <a:t>Gender differences</a:t>
            </a:r>
            <a:endParaRPr lang="en-US" sz="5400" dirty="0"/>
          </a:p>
        </p:txBody>
      </p:sp>
      <p:sp>
        <p:nvSpPr>
          <p:cNvPr id="3" name="Content Placeholder 2"/>
          <p:cNvSpPr>
            <a:spLocks noGrp="1"/>
          </p:cNvSpPr>
          <p:nvPr>
            <p:ph idx="1"/>
          </p:nvPr>
        </p:nvSpPr>
        <p:spPr/>
        <p:txBody>
          <a:bodyPr>
            <a:normAutofit/>
          </a:bodyPr>
          <a:lstStyle/>
          <a:p>
            <a:r>
              <a:rPr lang="en-US" sz="2800" dirty="0" smtClean="0"/>
              <a:t>Far more common in women than men. </a:t>
            </a:r>
          </a:p>
          <a:p>
            <a:pPr lvl="1"/>
            <a:r>
              <a:rPr lang="en-US" sz="2400" dirty="0" smtClean="0"/>
              <a:t>Still apparent in men. </a:t>
            </a:r>
          </a:p>
          <a:p>
            <a:r>
              <a:rPr lang="en-US" sz="2800" dirty="0" smtClean="0"/>
              <a:t>Men are more likely to have a greater factor in binge eating, as women are more likely to have a greater factor in the immediate and excessive loss of weight. </a:t>
            </a:r>
            <a:endParaRPr lang="en-US" sz="2800" dirty="0"/>
          </a:p>
        </p:txBody>
      </p:sp>
    </p:spTree>
    <p:extLst>
      <p:ext uri="{BB962C8B-B14F-4D97-AF65-F5344CB8AC3E}">
        <p14:creationId xmlns:p14="http://schemas.microsoft.com/office/powerpoint/2010/main" xmlns="" val="306641631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Technic.thmx</Template>
  <TotalTime>4472</TotalTime>
  <Words>837</Words>
  <Application>Microsoft Office PowerPoint</Application>
  <PresentationFormat>On-screen Show (4:3)</PresentationFormat>
  <Paragraphs>79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Technic</vt:lpstr>
      <vt:lpstr>Bulimia Nervosa  </vt:lpstr>
      <vt:lpstr>Etiology: biological </vt:lpstr>
      <vt:lpstr>Etiology: cognitive</vt:lpstr>
      <vt:lpstr>Etiology: sociocultural </vt:lpstr>
      <vt:lpstr>Symptoms</vt:lpstr>
      <vt:lpstr>Prevalence </vt:lpstr>
      <vt:lpstr>Diagnosis</vt:lpstr>
      <vt:lpstr>Cultural factors</vt:lpstr>
      <vt:lpstr>Gender differences</vt:lpstr>
      <vt:lpstr>Treatment approaches</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Barbie G.</dc:creator>
  <cp:lastModifiedBy>270043</cp:lastModifiedBy>
  <cp:revision>15</cp:revision>
  <dcterms:created xsi:type="dcterms:W3CDTF">2014-03-02T15:46:46Z</dcterms:created>
  <dcterms:modified xsi:type="dcterms:W3CDTF">2014-03-10T11:06:49Z</dcterms:modified>
</cp:coreProperties>
</file>